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23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3DBA404-B7C9-4EA4-8A14-5025DE884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95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5311785-0514-4D9C-802C-2352E1C4D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08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E26DAC-5DA4-4E38-A512-4B842EFA0EDA}" type="slidenum">
              <a:rPr lang="en-US"/>
              <a:pPr/>
              <a:t>2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Category 1 - 10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A62B2C-181F-4D35-9627-20D83959F109}" type="slidenum">
              <a:rPr lang="en-US"/>
              <a:pPr/>
              <a:t>3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Category 1 - 20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7F56AF-FFC6-4C0A-96D5-4515A530AAA2}" type="slidenum">
              <a:rPr lang="en-US"/>
              <a:pPr/>
              <a:t>4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0FFBE-F40D-44CD-BC25-6F84F16AA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B71DE-E0ED-4370-BFD6-CCA15A79D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6F547-384E-483A-98B1-BE1C061C7F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F07F9-71B3-46AF-877D-56B4CD95E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E14EF-1E1C-4748-8C4A-6368AD03B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CC3BB-397D-4ADA-9A33-EE70BBB5D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1925E-B24E-4C54-B1FB-2FE1F6B8F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421AD-AF3E-4FF8-988D-344226415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BF6D5-9F43-47D4-B563-86AFEE724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D2EFB-7991-4B68-89F4-8F80A259D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1EF82-07D4-44DF-A634-7B12D7E8D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219E88F-85BC-498D-AC99-DDB4CF96F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4.xml"/><Relationship Id="rId18" Type="http://schemas.openxmlformats.org/officeDocument/2006/relationships/slide" Target="slide5.xml"/><Relationship Id="rId26" Type="http://schemas.openxmlformats.org/officeDocument/2006/relationships/slide" Target="slide21.xml"/><Relationship Id="rId3" Type="http://schemas.openxmlformats.org/officeDocument/2006/relationships/slide" Target="slide2.xml"/><Relationship Id="rId21" Type="http://schemas.openxmlformats.org/officeDocument/2006/relationships/slide" Target="slide20.xml"/><Relationship Id="rId7" Type="http://schemas.openxmlformats.org/officeDocument/2006/relationships/slide" Target="slide22.xml"/><Relationship Id="rId12" Type="http://schemas.openxmlformats.org/officeDocument/2006/relationships/slide" Target="slide23.xml"/><Relationship Id="rId17" Type="http://schemas.openxmlformats.org/officeDocument/2006/relationships/slide" Target="slide24.xml"/><Relationship Id="rId25" Type="http://schemas.openxmlformats.org/officeDocument/2006/relationships/slide" Target="slide16.xml"/><Relationship Id="rId2" Type="http://schemas.openxmlformats.org/officeDocument/2006/relationships/image" Target="../media/image1.gif"/><Relationship Id="rId16" Type="http://schemas.openxmlformats.org/officeDocument/2006/relationships/slide" Target="slide19.xml"/><Relationship Id="rId20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11" Type="http://schemas.openxmlformats.org/officeDocument/2006/relationships/slide" Target="slide18.xml"/><Relationship Id="rId24" Type="http://schemas.openxmlformats.org/officeDocument/2006/relationships/slide" Target="slide11.xml"/><Relationship Id="rId5" Type="http://schemas.openxmlformats.org/officeDocument/2006/relationships/slide" Target="slide12.xml"/><Relationship Id="rId15" Type="http://schemas.openxmlformats.org/officeDocument/2006/relationships/slide" Target="slide14.xml"/><Relationship Id="rId23" Type="http://schemas.openxmlformats.org/officeDocument/2006/relationships/slide" Target="slide6.xml"/><Relationship Id="rId28" Type="http://schemas.openxmlformats.org/officeDocument/2006/relationships/image" Target="../media/image2.png"/><Relationship Id="rId10" Type="http://schemas.openxmlformats.org/officeDocument/2006/relationships/slide" Target="slide13.xml"/><Relationship Id="rId19" Type="http://schemas.openxmlformats.org/officeDocument/2006/relationships/slide" Target="slide10.xml"/><Relationship Id="rId4" Type="http://schemas.openxmlformats.org/officeDocument/2006/relationships/slide" Target="slide7.xml"/><Relationship Id="rId9" Type="http://schemas.openxmlformats.org/officeDocument/2006/relationships/slide" Target="slide8.xml"/><Relationship Id="rId14" Type="http://schemas.openxmlformats.org/officeDocument/2006/relationships/slide" Target="slide9.xml"/><Relationship Id="rId22" Type="http://schemas.openxmlformats.org/officeDocument/2006/relationships/slide" Target="slide25.xml"/><Relationship Id="rId27" Type="http://schemas.openxmlformats.org/officeDocument/2006/relationships/slide" Target="slide2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60" descr="mels_question_md_blk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95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219200" y="38937"/>
            <a:ext cx="59436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smtClean="0">
                <a:solidFill>
                  <a:schemeClr val="bg1"/>
                </a:solidFill>
                <a:latin typeface="Times New Roman" pitchFamily="18" charset="0"/>
              </a:rPr>
              <a:t>MACROMOLECULE 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</a:rPr>
              <a:t>Jeopardy-1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graphicFrame>
        <p:nvGraphicFramePr>
          <p:cNvPr id="2207" name="Group 1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864221"/>
              </p:ext>
            </p:extLst>
          </p:nvPr>
        </p:nvGraphicFramePr>
        <p:xfrm>
          <a:off x="457200" y="1589723"/>
          <a:ext cx="8382000" cy="5181919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3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4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5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6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7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8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9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0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1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2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3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4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5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6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7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8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9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0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1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2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3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4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5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6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7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96" name="Picture 162" descr="ReverseLogo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7620000" y="304800"/>
            <a:ext cx="15240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57246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C</a:t>
            </a:r>
            <a:r>
              <a:rPr lang="en-US" sz="3600" baseline="-25000" dirty="0" smtClean="0">
                <a:solidFill>
                  <a:schemeClr val="bg1"/>
                </a:solidFill>
                <a:latin typeface="Times New Roman" pitchFamily="18" charset="0"/>
              </a:rPr>
              <a:t>36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H</a:t>
            </a:r>
            <a:r>
              <a:rPr lang="en-US" sz="3600" baseline="-25000" dirty="0" smtClean="0">
                <a:solidFill>
                  <a:schemeClr val="bg1"/>
                </a:solidFill>
                <a:latin typeface="Times New Roman" pitchFamily="18" charset="0"/>
              </a:rPr>
              <a:t>72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O</a:t>
            </a:r>
            <a:r>
              <a:rPr lang="en-US" sz="3600" baseline="-25000" dirty="0" smtClean="0">
                <a:solidFill>
                  <a:schemeClr val="bg1"/>
                </a:solidFill>
                <a:latin typeface="Times New Roman" pitchFamily="18" charset="0"/>
              </a:rPr>
              <a:t>4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is probably a what?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126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 flipH="1">
            <a:off x="2971800" y="3886200"/>
            <a:ext cx="3154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lipid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076325" y="1666964"/>
            <a:ext cx="643714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group is insoluble in water, 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n important part of membranes,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nd contain energy?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229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276600" y="34290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lipid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14803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 lipid made of </a:t>
            </a:r>
            <a:r>
              <a:rPr lang="en-US" sz="3600" smtClean="0">
                <a:solidFill>
                  <a:schemeClr val="bg1"/>
                </a:solidFill>
                <a:latin typeface="Times New Roman" pitchFamily="18" charset="0"/>
              </a:rPr>
              <a:t>a </a:t>
            </a:r>
            <a:r>
              <a:rPr lang="en-US" sz="3600" smtClean="0">
                <a:solidFill>
                  <a:schemeClr val="bg1"/>
                </a:solidFill>
                <a:latin typeface="Times New Roman" pitchFamily="18" charset="0"/>
              </a:rPr>
              <a:t>glycerol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and 3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Fatty acids?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331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057400" y="35052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triacylglycerol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44278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fats have double bonds and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Are liquid at room temperature?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433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124200" y="34290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unsaturated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520753" y="1752599"/>
            <a:ext cx="691727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fat has hydrogen added to it to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Make it solid at room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temperatue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536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581400" y="3429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Trans fat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522450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Lipid that has 4 fused rings</a:t>
            </a:r>
          </a:p>
        </p:txBody>
      </p:sp>
      <p:pic>
        <p:nvPicPr>
          <p:cNvPr id="1638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76550" y="4191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steroid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1114425" y="1152435"/>
            <a:ext cx="808875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makes the 20 different amino acids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Different?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741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>
            <a:hlinkClick r:id="" action="ppaction://hlinkshowjump?jump=firstslide"/>
          </p:cNvPr>
          <p:cNvSpPr txBox="1"/>
          <p:nvPr/>
        </p:nvSpPr>
        <p:spPr>
          <a:xfrm>
            <a:off x="3048000" y="32766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R group (side chain)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171575" y="1752599"/>
            <a:ext cx="70294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600" dirty="0"/>
          </a:p>
          <a:p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843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33600" y="3657600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Forming of a peptide bond between 2 amino acids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33400"/>
            <a:ext cx="4696508" cy="2278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38585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Peptide,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esther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, etc…are all what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Types of bonds?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945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90800" y="38100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covalent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1676400" y="1752600"/>
            <a:ext cx="709160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If there are 400 amino acids in a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Protein, how many peptide bonds?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048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19400" y="40386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399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44418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Reaction that joins monomers by removing water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5" name="Picture 6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81200" y="3429000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Dehydration synthesis or condensation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150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33600" y="4040886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57200"/>
            <a:ext cx="4551112" cy="2194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90600" y="2971800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Where is the peptide bond?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44196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Peptide bonds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1371600"/>
            <a:ext cx="480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What bonds create the primary structure of a protein?</a:t>
            </a:r>
            <a:endParaRPr lang="en-US" sz="36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1219200" y="1752600"/>
            <a:ext cx="7710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bonds create the secondary structure of a protein?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355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657600" y="4038600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Hydrogen bonds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1147703" y="533400"/>
            <a:ext cx="57502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bonds create the tertiary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structure of a protein?</a:t>
            </a:r>
          </a:p>
        </p:txBody>
      </p:sp>
      <p:pic>
        <p:nvPicPr>
          <p:cNvPr id="2457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971800" y="3124200"/>
            <a:ext cx="350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Covalent, ionic, disulfide bridges, H bonds, </a:t>
            </a:r>
            <a:r>
              <a:rPr lang="en-US" sz="3600" dirty="0" err="1" smtClean="0">
                <a:solidFill>
                  <a:srgbClr val="FFFF00"/>
                </a:solidFill>
                <a:latin typeface="+mn-lt"/>
              </a:rPr>
              <a:t>VanderWaal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 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447800" y="1676400"/>
            <a:ext cx="591700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part of the protein chains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are involved in tertiary bonds?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560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429000" y="35814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R groups</a:t>
            </a:r>
            <a:endParaRPr lang="en-US" sz="3600" baseline="300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1447800"/>
            <a:ext cx="48466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What are the two common secondary protein forms?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0" y="3505200"/>
            <a:ext cx="518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Alpha helix and beta pleated sheets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91727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Altering which level of structure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of a protein could alter its function?</a:t>
            </a:r>
          </a:p>
        </p:txBody>
      </p:sp>
      <p:pic>
        <p:nvPicPr>
          <p:cNvPr id="2765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362200" y="41148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All of them!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25042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Reaction that splits polymers by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Adding water</a:t>
            </a:r>
          </a:p>
        </p:txBody>
      </p:sp>
      <p:pic>
        <p:nvPicPr>
          <p:cNvPr id="4099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05000" y="34290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		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hydrolysis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95133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C</a:t>
            </a:r>
            <a:r>
              <a:rPr lang="en-US" sz="3600" baseline="-25000" dirty="0" smtClean="0">
                <a:solidFill>
                  <a:schemeClr val="bg1"/>
                </a:solidFill>
                <a:latin typeface="Times New Roman" pitchFamily="18" charset="0"/>
              </a:rPr>
              <a:t>20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H</a:t>
            </a:r>
            <a:r>
              <a:rPr lang="en-US" sz="3600" baseline="-25000" dirty="0" smtClean="0">
                <a:solidFill>
                  <a:schemeClr val="bg1"/>
                </a:solidFill>
                <a:latin typeface="Times New Roman" pitchFamily="18" charset="0"/>
              </a:rPr>
              <a:t>40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O</a:t>
            </a:r>
            <a:r>
              <a:rPr lang="en-US" sz="3600" baseline="-25000" dirty="0" smtClean="0">
                <a:solidFill>
                  <a:schemeClr val="bg1"/>
                </a:solidFill>
                <a:latin typeface="Times New Roman" pitchFamily="18" charset="0"/>
              </a:rPr>
              <a:t>20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is probably what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type of molecule?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5123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828800" y="413385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+mn-lt"/>
              </a:rPr>
              <a:t>	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carbohydrate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762000"/>
            <a:ext cx="35453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+mn-lt"/>
              </a:rPr>
              <a:t>DAILY DOUBLE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38100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monosaccharide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286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00200" y="2133600"/>
            <a:ext cx="31813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One of these is probably a </a:t>
            </a:r>
            <a:r>
              <a:rPr lang="en-US" sz="3200" dirty="0" err="1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what?</a:t>
            </a:r>
            <a:r>
              <a:rPr lang="en-US" sz="3200" dirty="0" err="1" smtClean="0">
                <a:latin typeface="+mn-lt"/>
              </a:rPr>
              <a:t>e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057400" y="533400"/>
            <a:ext cx="54553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specifically is lactose?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717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09800" y="36576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Disaccharide.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785812" y="762000"/>
            <a:ext cx="960099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Glycogen, starch, cellulose, chitin are all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what? (specifically)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819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81200" y="33528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polysaccharides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995700" y="838200"/>
            <a:ext cx="703718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Starch and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cellulose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are both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polymers of glucose but differ in the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glycosidic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linkages. 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are the two types of linkages? 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921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14600" y="37338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Alpha and beta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685800" y="838200"/>
            <a:ext cx="612218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linkage does starch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have that our enzymes </a:t>
            </a:r>
            <a:r>
              <a:rPr lang="en-US" sz="3600" u="sng" dirty="0" smtClean="0">
                <a:solidFill>
                  <a:schemeClr val="bg1"/>
                </a:solidFill>
                <a:latin typeface="Times New Roman" pitchFamily="18" charset="0"/>
              </a:rPr>
              <a:t>are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able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to hydrolyze?</a:t>
            </a:r>
          </a:p>
        </p:txBody>
      </p:sp>
      <p:pic>
        <p:nvPicPr>
          <p:cNvPr id="1024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577997" y="3962399"/>
            <a:ext cx="11849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</a:rPr>
              <a:t>alpha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3333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377</Words>
  <Application>Microsoft Office PowerPoint</Application>
  <PresentationFormat>On-screen Show (4:3)</PresentationFormat>
  <Paragraphs>105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James Madison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Philip Bigler</dc:creator>
  <cp:lastModifiedBy>User</cp:lastModifiedBy>
  <cp:revision>101</cp:revision>
  <dcterms:created xsi:type="dcterms:W3CDTF">2003-05-14T01:07:43Z</dcterms:created>
  <dcterms:modified xsi:type="dcterms:W3CDTF">2016-01-21T16:38:30Z</dcterms:modified>
</cp:coreProperties>
</file>